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0439400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08" y="66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5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6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6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21" y="321797"/>
            <a:ext cx="9909550" cy="7983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624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" y="5390821"/>
            <a:ext cx="10439400" cy="19173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"/>
            <a:ext cx="10439400" cy="50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96" tIns="39148" rIns="78296" bIns="39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41"/>
          </a:p>
        </p:txBody>
      </p:sp>
    </p:spTree>
    <p:extLst>
      <p:ext uri="{BB962C8B-B14F-4D97-AF65-F5344CB8AC3E}">
        <p14:creationId xmlns:p14="http://schemas.microsoft.com/office/powerpoint/2010/main" val="90456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" y="212201"/>
            <a:ext cx="10095999" cy="7135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5" y="6516908"/>
            <a:ext cx="1065924" cy="8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2730039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96" tIns="39148" rIns="78296" bIns="39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4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3" y="3676500"/>
            <a:ext cx="1543589" cy="32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272430" y="5933945"/>
            <a:ext cx="5894425" cy="763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03972" lvl="0" indent="-251986" algn="ctr">
              <a:spcBef>
                <a:spcPts val="397"/>
              </a:spcBef>
              <a:spcAft>
                <a:spcPts val="0"/>
              </a:spcAft>
              <a:buSzPts val="1400"/>
              <a:buFont typeface="Lora"/>
              <a:buNone/>
              <a:defRPr sz="1543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879" y="6858057"/>
            <a:ext cx="104599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5088865" y="6689575"/>
            <a:ext cx="261670" cy="3368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0779" tIns="100779" rIns="100779" bIns="1007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32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06484" y="7026449"/>
            <a:ext cx="626433" cy="533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99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9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37FA-42D9-4BA9-951A-A181B17F807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epworld.org/ua/uni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UAMON/photos/a.682263271800254/4300421806651031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fef.kneu.edu.ua/ua/depts7/k_corp_finances_controling/news_of_department_34/startupchoiz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ef.kneu.edu.ua/ua/depts7/k_corp_finances_controling/news_of_department_34/startupcurse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601796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1967089" y="5008715"/>
            <a:ext cx="7234570" cy="11522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Навчальна дисципліна </a:t>
            </a:r>
          </a:p>
          <a:p>
            <a:pPr marL="0" indent="0" algn="ctr">
              <a:buNone/>
            </a:pPr>
            <a:r>
              <a:rPr lang="uk-UA" sz="3600" b="1" dirty="0"/>
              <a:t>ТРЕНІНГ КУРС START UP </a:t>
            </a:r>
            <a:r>
              <a:rPr lang="uk-UA" sz="3600" b="1" dirty="0" smtClean="0"/>
              <a:t>CREATION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06B690-E70B-4512-98DF-4B2DFA51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01" y="436564"/>
            <a:ext cx="2962154" cy="2067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97C9A0-4395-4166-984C-78283AE2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-132856"/>
            <a:ext cx="2635962" cy="203860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07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may contain: 6 people, including Дима Коваль, people smiling, people standing">
            <a:extLst>
              <a:ext uri="{FF2B5EF4-FFF2-40B4-BE49-F238E27FC236}">
                <a16:creationId xmlns="" xmlns:a16="http://schemas.microsoft.com/office/drawing/2014/main" id="{17EA87AE-06EE-43FA-88BC-DF723CDD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6" y="28826"/>
            <a:ext cx="3999312" cy="266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may contain: one or more people, train, sky and outdoor">
            <a:extLst>
              <a:ext uri="{FF2B5EF4-FFF2-40B4-BE49-F238E27FC236}">
                <a16:creationId xmlns="" xmlns:a16="http://schemas.microsoft.com/office/drawing/2014/main" id="{4902AC81-96DE-4134-9E4A-DE81C5CD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3" y="2177164"/>
            <a:ext cx="4863407" cy="254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19CFD0-FF8E-4F3A-8E17-AC380FE0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63" y="23940"/>
            <a:ext cx="4061310" cy="228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may contain: 3 people, people sitting, table and indoor">
            <a:extLst>
              <a:ext uri="{FF2B5EF4-FFF2-40B4-BE49-F238E27FC236}">
                <a16:creationId xmlns="" xmlns:a16="http://schemas.microsoft.com/office/drawing/2014/main" id="{8754A2D3-E18B-4840-B1C4-30E988D5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" y="2338687"/>
            <a:ext cx="3386106" cy="222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93682" y="4722855"/>
            <a:ext cx="10065801" cy="1104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646" cap="none" dirty="0">
                <a:solidFill>
                  <a:srgbClr val="000000"/>
                </a:solidFill>
                <a:latin typeface="Oswald-Regular"/>
                <a:ea typeface="+mn-ea"/>
                <a:cs typeface="+mn-cs"/>
              </a:rPr>
              <a:t>Приймають участь у тренінгах та ділових  іграх, спілкуються з досвідченими і прогресивними підприємцями та фахівцями з економічних питань, спробувавши використати на практиці свої знання зі стратегічного планування отримати досвід роботи в різних відділах компанії, знайти нестандартні рішення для подальшого розвитку, а головне — реалізувати стратегію підприємства у співпраці з іншими.</a:t>
            </a:r>
          </a:p>
        </p:txBody>
      </p:sp>
    </p:spTree>
    <p:extLst>
      <p:ext uri="{BB962C8B-B14F-4D97-AF65-F5344CB8AC3E}">
        <p14:creationId xmlns:p14="http://schemas.microsoft.com/office/powerpoint/2010/main" val="313512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Ð° Ð´Ð°Ð½Ð½Ð¾Ð¼ Ð¸Ð·Ð¾Ð±ÑÐ°Ð¶ÐµÐ½Ð¸Ð¸ Ð¼Ð¾Ð¶ÐµÑ Ð½Ð°ÑÐ¾Ð´Ð¸ÑÑÑÑ: 3 ÑÐµÐ»Ð¾Ð²ÐµÐºÐ°, Ð»ÑÐ´Ð¸ ÑÐ¸Ð´Ñ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1" y="1037582"/>
            <a:ext cx="3132111" cy="208725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Ð° Ð´Ð°Ð½Ð½Ð¾Ð¼ Ð¸Ð·Ð¾Ð±ÑÐ°Ð¶ÐµÐ½Ð¸Ð¸ Ð¼Ð¾Ð¶ÐµÑ Ð½Ð°ÑÐ¾Ð´Ð¸ÑÑÑÑ: 2 ÑÐµÐ»Ð¾Ð²ÐµÐºÐ°, Ð»ÑÐ´Ð¸ ÑÐ»ÑÐ±Ð°ÑÑÑÑ, Ð»ÑÐ´Ð¸ ÑÐ¸Ð´ÑÑ, ÑÑÐ¾Ð» Ð¸ Ð² Ð¿Ð¾Ð¼ÐµÑÐµÐ½Ð¸Ð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6655" r="-50" b="-6655"/>
          <a:stretch/>
        </p:blipFill>
        <p:spPr bwMode="auto">
          <a:xfrm>
            <a:off x="7138249" y="1134335"/>
            <a:ext cx="2923354" cy="219251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053652" y="153664"/>
            <a:ext cx="7345181" cy="786516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/>
              </a:rPr>
              <a:t>Командна робота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9501"/>
          <a:stretch/>
        </p:blipFill>
        <p:spPr>
          <a:xfrm>
            <a:off x="342312" y="3244323"/>
            <a:ext cx="3097061" cy="2103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152" name="Picture 8" descr="ÐÐ° Ð´Ð°Ð½Ð½Ð¾Ð¼ Ð¸Ð·Ð¾Ð±ÑÐ°Ð¶ÐµÐ½Ð¸Ð¸ Ð¼Ð¾Ð¶ÐµÑ Ð½Ð°ÑÐ¾Ð´Ð¸ÑÑÑÑ: 9 ÑÐµÐ»Ð¾Ð²ÐµÐº, Ð»ÑÐ´Ð¸ ÑÐ¸Ð´ÑÑ Ð¸ Ð² Ð¿Ð¾Ð¼ÐµÑÐµÐ½Ð¸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28" y="1263562"/>
            <a:ext cx="2995873" cy="19843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Ð° Ð´Ð°Ð½Ð½Ð¾Ð¼ Ð¸Ð·Ð¾Ð±ÑÐ°Ð¶ÐµÐ½Ð¸Ð¸ Ð¼Ð¾Ð¶ÐµÑ Ð½Ð°ÑÐ¾Ð´Ð¸ÑÑÑÑ: 1 ÑÐµÐ»Ð¾Ð²ÐµÐº, ÑÑÐ¾Ð¸Ñ, ÑÐºÑÐ°Ð½ Ð¸ Ð² Ð¿Ð¾Ð¼ÐµÑÐµÐ½Ð¸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50" y="3330068"/>
            <a:ext cx="3056559" cy="2024584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Ð° Ð´Ð°Ð½Ð½Ð¾Ð¼ Ð¸Ð·Ð¾Ð±ÑÐ°Ð¶ÐµÐ½Ð¸Ð¸ Ð¼Ð¾Ð¶ÐµÑ Ð½Ð°ÑÐ¾Ð´Ð¸ÑÑÑÑ: 6 ÑÐµÐ»Ð¾Ð²ÐµÐº, Ð¾Ð±ÑÐ²Ñ Ð¸ Ð² Ð¿Ð¾Ð¼ÐµÑÐµÐ½Ð¸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10" y="3388995"/>
            <a:ext cx="2929597" cy="195687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b="11562"/>
          <a:stretch/>
        </p:blipFill>
        <p:spPr>
          <a:xfrm>
            <a:off x="435864" y="5466599"/>
            <a:ext cx="2909957" cy="172638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158" name="Picture 14" descr="ÐÐ° Ð´Ð°Ð½Ð½Ð¾Ð¼ Ð¸Ð·Ð¾Ð±ÑÐ°Ð¶ÐµÐ½Ð¸Ð¸ Ð¼Ð¾Ð¶ÐµÑ Ð½Ð°ÑÐ¾Ð´Ð¸ÑÑÑÑ: 16 ÑÐµÐ»Ð¾Ð²ÐµÐº, Ð»ÑÐ´Ð¸ ÑÑÐ¾ÑÑ Ð¸ Ð² Ð¿Ð¾Ð¼ÐµÑÐµÐ½Ð¸Ð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05" y="5452054"/>
            <a:ext cx="3721022" cy="209307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ÐÐ° Ð´Ð°Ð½Ð½Ð¾Ð¼ Ð¸Ð·Ð¾Ð±ÑÐ°Ð¶ÐµÐ½Ð¸Ð¸ Ð¼Ð¾Ð¶ÐµÑ Ð½Ð°ÑÐ¾Ð´Ð¸ÑÑÑÑ: Ð¾Ð´Ð¸Ð½ Ð¸Ð»Ð¸ Ð½ÐµÑÐºÐ¾Ð»ÑÐºÐ¾ ÑÐµÐ»Ð¾Ð²ÐµÐº, ÑÐºÑÐ°Ð½ Ð¸ Ð² Ð¿Ð¾Ð¼ÐµÑÐµÐ½Ð¸Ð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-1352" r="13572" b="26419"/>
          <a:stretch/>
        </p:blipFill>
        <p:spPr bwMode="auto">
          <a:xfrm>
            <a:off x="7194159" y="5452054"/>
            <a:ext cx="2999343" cy="18422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1060"/>
            <a:ext cx="10744200" cy="7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" y="-311181"/>
            <a:ext cx="10498533" cy="7559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02005F-0D6D-46D4-A408-5D502B55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23" y="2414530"/>
            <a:ext cx="5226562" cy="261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CFBA49-AFDB-4A8D-8FD8-851FC7B41976}"/>
              </a:ext>
            </a:extLst>
          </p:cNvPr>
          <p:cNvSpPr txBox="1"/>
          <p:nvPr/>
        </p:nvSpPr>
        <p:spPr>
          <a:xfrm>
            <a:off x="231926" y="218509"/>
            <a:ext cx="2817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FBA49-AFDB-4A8D-8FD8-851FC7B41976}"/>
              </a:ext>
            </a:extLst>
          </p:cNvPr>
          <p:cNvSpPr txBox="1"/>
          <p:nvPr/>
        </p:nvSpPr>
        <p:spPr>
          <a:xfrm>
            <a:off x="4342938" y="333375"/>
            <a:ext cx="318212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ko-KR" sz="2800" dirty="0">
                <a:solidFill>
                  <a:schemeClr val="tx1"/>
                </a:solidFill>
              </a:rPr>
              <a:t>Інна Олександрівна Хоменко</a:t>
            </a:r>
          </a:p>
        </p:txBody>
      </p:sp>
      <p:sp>
        <p:nvSpPr>
          <p:cNvPr id="7" name="직사각형 54">
            <a:extLst>
              <a:ext uri="{FF2B5EF4-FFF2-40B4-BE49-F238E27FC236}">
                <a16:creationId xmlns:a16="http://schemas.microsoft.com/office/drawing/2014/main" xmlns="" id="{73A0C814-F4B4-4076-8D5D-DC5CCDDC5432}"/>
              </a:ext>
            </a:extLst>
          </p:cNvPr>
          <p:cNvSpPr/>
          <p:nvPr/>
        </p:nvSpPr>
        <p:spPr>
          <a:xfrm>
            <a:off x="4442238" y="1393429"/>
            <a:ext cx="3776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altLang="ko-KR" sz="2000" b="1" dirty="0">
                <a:solidFill>
                  <a:schemeClr val="accent6">
                    <a:lumMod val="50000"/>
                  </a:schemeClr>
                </a:solidFill>
              </a:rPr>
              <a:t>д.е.н., </a:t>
            </a:r>
            <a:r>
              <a:rPr lang="ru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професор,</a:t>
            </a:r>
          </a:p>
          <a:p>
            <a:r>
              <a:rPr lang="ru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професор кафедри </a:t>
            </a:r>
            <a:r>
              <a:rPr lang="ru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економіки, обліку та оподаткування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4" y="748873"/>
            <a:ext cx="2492655" cy="3322930"/>
          </a:xfrm>
          <a:prstGeom prst="rect">
            <a:avLst/>
          </a:prstGeom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640661" y="4840391"/>
            <a:ext cx="4897868" cy="170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(050)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030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@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innakhomenko28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*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://ekona.stu.cn.ua/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47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Нажмите дважды"/>
          <p:cNvSpPr txBox="1">
            <a:spLocks noGrp="1"/>
          </p:cNvSpPr>
          <p:nvPr>
            <p:ph type="title" idx="4294967295"/>
          </p:nvPr>
        </p:nvSpPr>
        <p:spPr>
          <a:xfrm>
            <a:off x="3374968" y="413241"/>
            <a:ext cx="6698615" cy="7049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>
                <a:hlinkClick r:id="rId2"/>
              </a:rPr>
              <a:t>Навчальний курс  “Інноваційне підприємництво та управління стартап проєктами”</a:t>
            </a:r>
            <a:endParaRPr sz="2400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3424AA2-0BD9-4E7A-B34C-6D1EAC1309C7}"/>
              </a:ext>
            </a:extLst>
          </p:cNvPr>
          <p:cNvSpPr/>
          <p:nvPr/>
        </p:nvSpPr>
        <p:spPr>
          <a:xfrm>
            <a:off x="315179" y="3059020"/>
            <a:ext cx="3897866" cy="206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99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Ініціаторами та організаторами проєкту є</a:t>
            </a:r>
          </a:p>
          <a:p>
            <a:pPr marL="261013" indent="-261013">
              <a:buFont typeface="Wingdings" panose="05000000000000000000" pitchFamily="2" charset="2"/>
              <a:buChar char="q"/>
            </a:pPr>
            <a:r>
              <a:rPr lang="uk-UA" sz="1599" dirty="0">
                <a:latin typeface="Arial" panose="020B0604020202020204" pitchFamily="34" charset="0"/>
              </a:rPr>
              <a:t>Стартап-інкубатор </a:t>
            </a:r>
            <a:r>
              <a:rPr lang="en-US" sz="1599" dirty="0">
                <a:latin typeface="Arial" panose="020B0604020202020204" pitchFamily="34" charset="0"/>
              </a:rPr>
              <a:t>YEP </a:t>
            </a:r>
            <a:endParaRPr lang="uk-UA" sz="1599" dirty="0">
              <a:latin typeface="Arial" panose="020B0604020202020204" pitchFamily="34" charset="0"/>
            </a:endParaRPr>
          </a:p>
          <a:p>
            <a:pPr marL="261013" indent="-261013">
              <a:buFont typeface="Wingdings" panose="05000000000000000000" pitchFamily="2" charset="2"/>
              <a:buChar char="q"/>
            </a:pPr>
            <a:r>
              <a:rPr lang="uk-UA" sz="1599" dirty="0">
                <a:latin typeface="Arial" panose="020B0604020202020204" pitchFamily="34" charset="0"/>
              </a:rPr>
              <a:t>Міністерство освіти і науки </a:t>
            </a:r>
          </a:p>
          <a:p>
            <a:pPr marL="261013" indent="-261013">
              <a:buFont typeface="Wingdings" panose="05000000000000000000" pitchFamily="2" charset="2"/>
              <a:buChar char="q"/>
            </a:pPr>
            <a:r>
              <a:rPr lang="uk-UA" sz="1599" dirty="0">
                <a:latin typeface="Arial" panose="020B0604020202020204" pitchFamily="34" charset="0"/>
              </a:rPr>
              <a:t>Міністерство цифрової трансформації</a:t>
            </a:r>
          </a:p>
          <a:p>
            <a:pPr marL="261013" indent="-261013">
              <a:buFont typeface="Wingdings" panose="05000000000000000000" pitchFamily="2" charset="2"/>
              <a:buChar char="q"/>
            </a:pPr>
            <a:r>
              <a:rPr lang="uk-UA" sz="1599" dirty="0" err="1">
                <a:latin typeface="Arial" panose="020B0604020202020204" pitchFamily="34" charset="0"/>
              </a:rPr>
              <a:t>Дія.Бізнес</a:t>
            </a:r>
            <a:r>
              <a:rPr lang="uk-UA" sz="1599" dirty="0">
                <a:latin typeface="Arial" panose="020B0604020202020204" pitchFamily="34" charset="0"/>
              </a:rPr>
              <a:t> </a:t>
            </a:r>
          </a:p>
          <a:p>
            <a:pPr marL="261013" indent="-261013">
              <a:buFont typeface="Wingdings" panose="05000000000000000000" pitchFamily="2" charset="2"/>
              <a:buChar char="q"/>
            </a:pPr>
            <a:r>
              <a:rPr lang="uk-UA" sz="1599" dirty="0">
                <a:latin typeface="Arial" panose="020B0604020202020204" pitchFamily="34" charset="0"/>
              </a:rPr>
              <a:t>Український фонд стартапів 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D433ACA-202B-4480-87FB-5A3D138FDE91}"/>
              </a:ext>
            </a:extLst>
          </p:cNvPr>
          <p:cNvSpPr/>
          <p:nvPr/>
        </p:nvSpPr>
        <p:spPr>
          <a:xfrm>
            <a:off x="166132" y="1442417"/>
            <a:ext cx="9907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Мета проєкту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</a:rPr>
              <a:t>- розвиток підприємницької освіти та стартап руху в університетах. Запроваджує його Стартап-інкубатор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YEP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</a:rPr>
              <a:t>спільно з Міністерством освіти і науки, Міністерством цифрової трансформації, Дія. Бізнес та Українським фондом стартапів.</a:t>
            </a:r>
            <a:endParaRPr lang="uk-UA" sz="20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5DE2B4D-532A-4E6B-8185-94C83F1571A3}"/>
              </a:ext>
            </a:extLst>
          </p:cNvPr>
          <p:cNvSpPr/>
          <p:nvPr/>
        </p:nvSpPr>
        <p:spPr>
          <a:xfrm>
            <a:off x="166132" y="5581474"/>
            <a:ext cx="8788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Завдання дисципліни </a:t>
            </a:r>
            <a:r>
              <a:rPr lang="uk-UA" sz="2000" dirty="0">
                <a:latin typeface="Arial" panose="020B0604020202020204" pitchFamily="34" charset="0"/>
              </a:rPr>
              <a:t>- формування системи знань і практичних навичок у створенні і управлінні стартапами на початковій стадії, фандрейзингу, підготовка студентів до участі в інкубаційних, </a:t>
            </a:r>
            <a:r>
              <a:rPr lang="uk-UA" sz="2000" dirty="0" err="1">
                <a:latin typeface="Arial" panose="020B0604020202020204" pitchFamily="34" charset="0"/>
              </a:rPr>
              <a:t>акселераційних</a:t>
            </a:r>
            <a:r>
              <a:rPr lang="uk-UA" sz="2000" dirty="0">
                <a:latin typeface="Arial" panose="020B0604020202020204" pitchFamily="34" charset="0"/>
              </a:rPr>
              <a:t> і грантових програмах підтримки стартапів.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F0D0B1-73DE-45F1-A308-5CB65424AC8E}"/>
              </a:ext>
            </a:extLst>
          </p:cNvPr>
          <p:cNvSpPr txBox="1"/>
          <p:nvPr/>
        </p:nvSpPr>
        <p:spPr>
          <a:xfrm>
            <a:off x="0" y="394196"/>
            <a:ext cx="3374968" cy="85542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346"/>
            </a:avLst>
          </a:prstGeom>
          <a:ln w="12700"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6098" rIns="26098">
            <a:noAutofit/>
          </a:bodyPr>
          <a:lstStyle>
            <a:lvl1pPr algn="ctr" defTabSz="1827213">
              <a:lnSpc>
                <a:spcPct val="90000"/>
              </a:lnSpc>
              <a:defRPr sz="4800"/>
            </a:lvl1pPr>
            <a:lvl2pPr indent="0" defTabSz="1827213">
              <a:lnSpc>
                <a:spcPct val="90000"/>
              </a:lnSpc>
              <a:defRPr sz="4800"/>
            </a:lvl2pPr>
            <a:lvl3pPr indent="0" defTabSz="1827213">
              <a:lnSpc>
                <a:spcPct val="90000"/>
              </a:lnSpc>
              <a:defRPr sz="4800"/>
            </a:lvl3pPr>
            <a:lvl4pPr indent="0" defTabSz="1827213">
              <a:lnSpc>
                <a:spcPct val="90000"/>
              </a:lnSpc>
              <a:defRPr sz="4800"/>
            </a:lvl4pPr>
            <a:lvl5pPr indent="0" defTabSz="1827213">
              <a:lnSpc>
                <a:spcPct val="90000"/>
              </a:lnSpc>
              <a:defRPr sz="4800"/>
            </a:lvl5pPr>
            <a:lvl6pPr indent="457200" defTabSz="1827213">
              <a:lnSpc>
                <a:spcPct val="90000"/>
              </a:lnSpc>
              <a:defRPr sz="4800"/>
            </a:lvl6pPr>
            <a:lvl7pPr indent="914400" defTabSz="1827213">
              <a:lnSpc>
                <a:spcPct val="90000"/>
              </a:lnSpc>
              <a:defRPr sz="4800"/>
            </a:lvl7pPr>
            <a:lvl8pPr indent="1371600" defTabSz="1827213">
              <a:lnSpc>
                <a:spcPct val="90000"/>
              </a:lnSpc>
              <a:defRPr sz="4800"/>
            </a:lvl8pPr>
            <a:lvl9pPr indent="1828800" defTabSz="1827213">
              <a:lnSpc>
                <a:spcPct val="90000"/>
              </a:lnSpc>
              <a:defRPr sz="4800"/>
            </a:lvl9pPr>
          </a:lstStyle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 викладається в рамках освітнього проєкту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AB2346-799B-4CCA-9B27-9F1CD0460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63" y="2792891"/>
            <a:ext cx="4619515" cy="25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увій: горизонтальний 1">
            <a:extLst>
              <a:ext uri="{FF2B5EF4-FFF2-40B4-BE49-F238E27FC236}">
                <a16:creationId xmlns:a16="http://schemas.microsoft.com/office/drawing/2014/main" xmlns="" id="{589D3104-C54B-4175-BD9B-E8DF455C7DB8}"/>
              </a:ext>
            </a:extLst>
          </p:cNvPr>
          <p:cNvSpPr/>
          <p:nvPr/>
        </p:nvSpPr>
        <p:spPr>
          <a:xfrm>
            <a:off x="155941" y="966023"/>
            <a:ext cx="2812363" cy="2746653"/>
          </a:xfrm>
          <a:prstGeom prst="horizontalScroll">
            <a:avLst>
              <a:gd name="adj" fmla="val 170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172F57"/>
                </a:solidFill>
              </a:rPr>
              <a:t>Що на вас чекає у процесі навчання?</a:t>
            </a:r>
            <a:endParaRPr lang="uk-UA" sz="2800" dirty="0">
              <a:solidFill>
                <a:srgbClr val="000000"/>
              </a:solidFill>
            </a:endParaRPr>
          </a:p>
        </p:txBody>
      </p:sp>
      <p:sp>
        <p:nvSpPr>
          <p:cNvPr id="3" name="Стрілка: вправо 2">
            <a:extLst>
              <a:ext uri="{FF2B5EF4-FFF2-40B4-BE49-F238E27FC236}">
                <a16:creationId xmlns:a16="http://schemas.microsoft.com/office/drawing/2014/main" xmlns="" id="{2024C05C-B2F7-4732-A93B-87F79A1911F2}"/>
              </a:ext>
            </a:extLst>
          </p:cNvPr>
          <p:cNvSpPr/>
          <p:nvPr/>
        </p:nvSpPr>
        <p:spPr>
          <a:xfrm>
            <a:off x="2787919" y="6299371"/>
            <a:ext cx="4904969" cy="902613"/>
          </a:xfrm>
          <a:prstGeom prst="rightArrow">
            <a:avLst>
              <a:gd name="adj1" fmla="val 70920"/>
              <a:gd name="adj2" fmla="val 768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Можливість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представити свій стартап на конкурсі</a:t>
            </a:r>
            <a:endParaRPr lang="uk-UA" sz="1800" b="1" dirty="0">
              <a:solidFill>
                <a:schemeClr val="accent3">
                  <a:lumMod val="50000"/>
                </a:schemeClr>
              </a:solidFill>
              <a:latin typeface="Open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4F4106-2BAB-480A-861C-64CCE444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88" y="5506843"/>
            <a:ext cx="1801227" cy="1761119"/>
          </a:xfrm>
          <a:prstGeom prst="rect">
            <a:avLst/>
          </a:prstGeom>
        </p:spPr>
      </p:pic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xmlns="" id="{6092AFAB-3CD2-49D0-A274-ADED326CFE44}"/>
              </a:ext>
            </a:extLst>
          </p:cNvPr>
          <p:cNvSpPr/>
          <p:nvPr/>
        </p:nvSpPr>
        <p:spPr>
          <a:xfrm>
            <a:off x="1431957" y="5041936"/>
            <a:ext cx="2571918" cy="1104960"/>
          </a:xfrm>
          <a:prstGeom prst="rightArrow">
            <a:avLst>
              <a:gd name="adj1" fmla="val 63585"/>
              <a:gd name="adj2" fmla="val 470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Зустріч із стартаперами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Open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2FC5CF-D6B0-40AD-9F20-F99E3EACE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875" y="4725983"/>
            <a:ext cx="2777747" cy="156172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B90ADA8-A6A6-48A6-9EEE-6FFF0E0806CB}"/>
              </a:ext>
            </a:extLst>
          </p:cNvPr>
          <p:cNvSpPr/>
          <p:nvPr/>
        </p:nvSpPr>
        <p:spPr>
          <a:xfrm>
            <a:off x="3100107" y="814379"/>
            <a:ext cx="6706931" cy="38625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958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Предмет і завдання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курсу.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958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Сутність та особливості стартап-проектів, формування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команди стартапу.   </a:t>
            </a: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95800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Дизайн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мислення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Емпатія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Валідація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ідеї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стартапу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958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Бізнес-модель стартапу. </a:t>
            </a:r>
            <a:r>
              <a:rPr lang="x-none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Мінімальний життєздатний продукт - MVP (Minimum Viable Product</a:t>
            </a:r>
            <a:r>
              <a:rPr lang="x-none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Інвестиційне та фінансове забезпечення стартап-проектів. </a:t>
            </a: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Правові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та маркетингові аспекти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реалізації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стартапів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інте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лектуальна власність та патентування. </a:t>
            </a:r>
          </a:p>
          <a:p>
            <a:pPr marL="293625" indent="-293625">
              <a:spcAft>
                <a:spcPts val="514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95800" algn="l"/>
              </a:tabLs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Презентація (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пітчинг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стартап-проєкту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369540-0CAA-4A35-A276-4011B4B5C4F5}"/>
              </a:ext>
            </a:extLst>
          </p:cNvPr>
          <p:cNvSpPr txBox="1"/>
          <p:nvPr/>
        </p:nvSpPr>
        <p:spPr>
          <a:xfrm>
            <a:off x="5472821" y="341046"/>
            <a:ext cx="17216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 курсу</a:t>
            </a:r>
          </a:p>
        </p:txBody>
      </p:sp>
    </p:spTree>
    <p:extLst>
      <p:ext uri="{BB962C8B-B14F-4D97-AF65-F5344CB8AC3E}">
        <p14:creationId xmlns:p14="http://schemas.microsoft.com/office/powerpoint/2010/main" val="324249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563" y="351852"/>
            <a:ext cx="2404496" cy="7776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Що ми пропонуємо???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810055-F042-4468-83EC-91EBDE314F05}"/>
              </a:ext>
            </a:extLst>
          </p:cNvPr>
          <p:cNvSpPr txBox="1"/>
          <p:nvPr/>
        </p:nvSpPr>
        <p:spPr>
          <a:xfrm>
            <a:off x="2432716" y="5453443"/>
            <a:ext cx="4902863" cy="238440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2060"/>
                </a:solidFill>
                <a:cs typeface="Arial" pitchFamily="34" charset="0"/>
              </a:defRPr>
            </a:lvl1pPr>
          </a:lstStyle>
          <a:p>
            <a:pPr algn="ctr"/>
            <a:r>
              <a:rPr lang="ru" altLang="ko-KR" sz="2400" u="sng" dirty="0" smtClean="0">
                <a:solidFill>
                  <a:srgbClr val="0070C0"/>
                </a:solidFill>
              </a:rPr>
              <a:t>КУРСОВА РОБОТА</a:t>
            </a:r>
            <a:r>
              <a:rPr lang="ru" altLang="ko-KR" sz="2400" dirty="0" smtClean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" altLang="ko-KR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 вигляді захисту власного </a:t>
            </a:r>
            <a:r>
              <a:rPr lang="ru" altLang="ko-KR" sz="2400" dirty="0" smtClean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стартап-про</a:t>
            </a:r>
            <a:r>
              <a:rPr lang="uk-UA" altLang="ko-KR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є</a:t>
            </a:r>
            <a:r>
              <a:rPr lang="ru" altLang="ko-KR" sz="2400" dirty="0" smtClean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кту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E39C69C3-FDAA-4EB2-8F17-CE6E76857127}"/>
              </a:ext>
            </a:extLst>
          </p:cNvPr>
          <p:cNvSpPr/>
          <p:nvPr/>
        </p:nvSpPr>
        <p:spPr>
          <a:xfrm>
            <a:off x="-104936" y="1850467"/>
            <a:ext cx="1039443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91500" algn="l"/>
              </a:tabLst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МИ НАВЧИМО: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генерувати креатині ідеї для стартапу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 smtClean="0">
                <a:ea typeface="Times New Roman" panose="02020603050405020304" pitchFamily="18" charset="0"/>
              </a:rPr>
              <a:t>вибирати інструменти </a:t>
            </a:r>
            <a:r>
              <a:rPr lang="uk-UA" sz="1800" dirty="0" err="1" smtClean="0">
                <a:ea typeface="Times New Roman" panose="02020603050405020304" pitchFamily="18" charset="0"/>
              </a:rPr>
              <a:t>фандрейзингу</a:t>
            </a:r>
            <a:r>
              <a:rPr lang="uk-UA" sz="1800" dirty="0" smtClean="0">
                <a:ea typeface="Times New Roman" panose="02020603050405020304" pitchFamily="18" charset="0"/>
              </a:rPr>
              <a:t>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 smtClean="0">
                <a:ea typeface="Times New Roman" panose="02020603050405020304" pitchFamily="18" charset="0"/>
              </a:rPr>
              <a:t>формувати </a:t>
            </a:r>
            <a:r>
              <a:rPr lang="uk-UA" sz="1800" dirty="0">
                <a:ea typeface="Times New Roman" panose="02020603050405020304" pitchFamily="18" charset="0"/>
              </a:rPr>
              <a:t>команду проекту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будувати партнерські зв’язки та проводити ділові переговори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обирати ефективні форми залучення інвестиційного капіталу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відстоювати свої інтереси бізнесу перед інвесторами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правильно вибирати джерела фінансування, відповідних донорів та фонди </a:t>
            </a:r>
            <a:endParaRPr lang="uk-UA" sz="1800" dirty="0">
              <a:ea typeface="Times New Roman" panose="02020603050405020304" pitchFamily="18" charset="0"/>
            </a:endParaRP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володіти інструментами для формування та </a:t>
            </a:r>
            <a:r>
              <a:rPr lang="uk-UA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валідації</a:t>
            </a:r>
            <a:r>
              <a:rPr lang="uk-UA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бізнес моделі стартапу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враховувати всі фактори, що впливають на вибір потенційних донорів </a:t>
            </a:r>
            <a:endParaRPr lang="uk-UA" sz="1800" dirty="0">
              <a:ea typeface="Times New Roman" panose="02020603050405020304" pitchFamily="18" charset="0"/>
            </a:endParaRP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презентувати бізнес-ідеї  інвесторам, постачальникам, споживачам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чітко планувати всі види робіт у відповідності до термінів виконання та об’ємів фінансування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правильно обирати цільову аудиторію та засоби комунікацій </a:t>
            </a:r>
          </a:p>
          <a:p>
            <a:pPr marL="293625" indent="-293625" algn="just">
              <a:buFont typeface="Times New Roman" panose="02020603050405020304" pitchFamily="18" charset="0"/>
              <a:buChar char="-"/>
              <a:tabLst>
                <a:tab pos="391500" algn="l"/>
              </a:tabLst>
            </a:pPr>
            <a:r>
              <a:rPr lang="uk-UA" sz="1800" dirty="0">
                <a:ea typeface="Times New Roman" panose="02020603050405020304" pitchFamily="18" charset="0"/>
              </a:rPr>
              <a:t>просувати проект в мережі Інтернет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396AE4-45B5-413B-9EAE-DE41E58C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27" y="5811095"/>
            <a:ext cx="2908271" cy="1669102"/>
          </a:xfrm>
          <a:prstGeom prst="rect">
            <a:avLst/>
          </a:prstGeom>
        </p:spPr>
      </p:pic>
      <p:sp>
        <p:nvSpPr>
          <p:cNvPr id="10" name="Стрілка: униз 9">
            <a:extLst>
              <a:ext uri="{FF2B5EF4-FFF2-40B4-BE49-F238E27FC236}">
                <a16:creationId xmlns:a16="http://schemas.microsoft.com/office/drawing/2014/main" xmlns="" id="{B2B23C35-20D9-47D5-BFBD-6839F6E2AA63}"/>
              </a:ext>
            </a:extLst>
          </p:cNvPr>
          <p:cNvSpPr/>
          <p:nvPr/>
        </p:nvSpPr>
        <p:spPr>
          <a:xfrm>
            <a:off x="4548594" y="5545641"/>
            <a:ext cx="671105" cy="55028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296" tIns="39148" rIns="78296" bIns="39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734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481FE0-D9CC-4C93-97C5-4D05FD63BC0E}"/>
              </a:ext>
            </a:extLst>
          </p:cNvPr>
          <p:cNvSpPr txBox="1"/>
          <p:nvPr/>
        </p:nvSpPr>
        <p:spPr>
          <a:xfrm>
            <a:off x="2727622" y="0"/>
            <a:ext cx="7232859" cy="2404586"/>
          </a:xfrm>
          <a:prstGeom prst="downArrowCallout">
            <a:avLst/>
          </a:prstGeom>
          <a:solidFill>
            <a:schemeClr val="lt1">
              <a:alpha val="9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>
                <a:solidFill>
                  <a:srgbClr val="002060"/>
                </a:solidFill>
                <a:cs typeface="Arial" pitchFamily="34" charset="0"/>
              </a:rPr>
              <a:t>ІННОВАЦІЙНУ ДИСЦИПЛІНУ, </a:t>
            </a:r>
          </a:p>
          <a:p>
            <a:pPr algn="ctr"/>
            <a:r>
              <a:rPr lang="uk-UA" altLang="ko-KR" sz="2400" b="1" dirty="0">
                <a:solidFill>
                  <a:srgbClr val="002060"/>
                </a:solidFill>
                <a:cs typeface="Arial" pitchFamily="34" charset="0"/>
              </a:rPr>
              <a:t>метою якої є </a:t>
            </a:r>
            <a:r>
              <a:rPr lang="uk-UA" sz="2400" b="1" dirty="0">
                <a:solidFill>
                  <a:srgbClr val="002060"/>
                </a:solidFill>
              </a:rPr>
              <a:t>навчити студентів базовим знанням і практичним навичкам з розробки і управління </a:t>
            </a:r>
            <a:r>
              <a:rPr lang="uk-UA" sz="2400" b="1" dirty="0" err="1">
                <a:solidFill>
                  <a:srgbClr val="002060"/>
                </a:solidFill>
              </a:rPr>
              <a:t>стартап</a:t>
            </a:r>
            <a:r>
              <a:rPr lang="uk-UA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проектами   </a:t>
            </a:r>
            <a:endParaRPr lang="uk-UA" altLang="ko-KR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7379ADB5-9717-4F09-8D44-D8373D3CB5A6}"/>
              </a:ext>
            </a:extLst>
          </p:cNvPr>
          <p:cNvSpPr/>
          <p:nvPr/>
        </p:nvSpPr>
        <p:spPr>
          <a:xfrm>
            <a:off x="540611" y="203940"/>
            <a:ext cx="935817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4688" indent="-244688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Реалізація навчальної дисципліни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2400" b="1" dirty="0"/>
              <a:t>ТРЕНІНГ КУРС START UP </a:t>
            </a:r>
            <a:r>
              <a:rPr lang="uk-UA" sz="2400" b="1" dirty="0" smtClean="0"/>
              <a:t>CREATION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дозволить гарантувати перспективи для студентів продовжити розвиток своїх проектів після закінчення семестру в рамках інкубаційної або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преакселераційної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програми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YEP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та партнерських акселераторів. </a:t>
            </a:r>
          </a:p>
          <a:p>
            <a:pPr marL="244688" indent="-244688">
              <a:buFont typeface="Wingdings" panose="05000000000000000000" pitchFamily="2" charset="2"/>
              <a:buChar char="q"/>
            </a:pP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44688" indent="-244688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Здобувачі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зможуть легко та без ризиків спробувати себе у підприємництві, відчути себе частиною стартап екосистеми і підготувати свій стартап до етапу виходу на ринок чи пошуку перших інвестицій.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F10B61-C503-4B80-8389-4A7EC227F252}"/>
              </a:ext>
            </a:extLst>
          </p:cNvPr>
          <p:cNvSpPr txBox="1"/>
          <p:nvPr/>
        </p:nvSpPr>
        <p:spPr>
          <a:xfrm>
            <a:off x="2878112" y="4026197"/>
            <a:ext cx="577121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Здобувачі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ають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можливість навчатись у гуртку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Клуб підприємницької активності </a:t>
            </a:r>
            <a:r>
              <a:rPr lang="en-US" sz="2400" b="1" dirty="0">
                <a:solidFill>
                  <a:srgbClr val="FF0000"/>
                </a:solidFill>
              </a:rPr>
              <a:t>YE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F09270-8AAF-4D40-B947-32B278F7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82" y="5232739"/>
            <a:ext cx="4138129" cy="23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795" y="135804"/>
            <a:ext cx="9763185" cy="1104018"/>
          </a:xfrm>
        </p:spPr>
        <p:txBody>
          <a:bodyPr>
            <a:noAutofit/>
          </a:bodyPr>
          <a:lstStyle/>
          <a:p>
            <a:r>
              <a:rPr lang="en-US" sz="2646" b="1" dirty="0" err="1">
                <a:solidFill>
                  <a:srgbClr val="002060"/>
                </a:solidFill>
              </a:rPr>
              <a:t>YEP!Club</a:t>
            </a:r>
            <a:r>
              <a:rPr lang="en-US" sz="2646" dirty="0">
                <a:solidFill>
                  <a:srgbClr val="002060"/>
                </a:solidFill>
              </a:rPr>
              <a:t> –</a:t>
            </a:r>
            <a:r>
              <a:rPr lang="uk-UA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спільн</a:t>
            </a:r>
            <a:r>
              <a:rPr lang="uk-UA" sz="2646" dirty="0">
                <a:solidFill>
                  <a:srgbClr val="002060"/>
                </a:solidFill>
              </a:rPr>
              <a:t>а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ініціатива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Міністерства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освіти</a:t>
            </a:r>
            <a:r>
              <a:rPr lang="ru-RU" sz="2646" dirty="0">
                <a:solidFill>
                  <a:srgbClr val="002060"/>
                </a:solidFill>
              </a:rPr>
              <a:t> і науки </a:t>
            </a:r>
            <a:r>
              <a:rPr lang="ru-RU" sz="2646" dirty="0" err="1">
                <a:solidFill>
                  <a:srgbClr val="002060"/>
                </a:solidFill>
              </a:rPr>
              <a:t>України</a:t>
            </a:r>
            <a:r>
              <a:rPr lang="ru-RU" sz="2646" dirty="0">
                <a:solidFill>
                  <a:srgbClr val="002060"/>
                </a:solidFill>
              </a:rPr>
              <a:t> та </a:t>
            </a:r>
            <a:r>
              <a:rPr lang="en-GB" sz="2646" dirty="0">
                <a:solidFill>
                  <a:srgbClr val="002060"/>
                </a:solidFill>
              </a:rPr>
              <a:t>YEP </a:t>
            </a:r>
            <a:r>
              <a:rPr lang="ru-RU" sz="2646" dirty="0" err="1">
                <a:solidFill>
                  <a:srgbClr val="002060"/>
                </a:solidFill>
              </a:rPr>
              <a:t>щодо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розвитку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підприємницьких</a:t>
            </a:r>
            <a:r>
              <a:rPr lang="ru-RU" sz="2646" dirty="0">
                <a:solidFill>
                  <a:srgbClr val="002060"/>
                </a:solidFill>
              </a:rPr>
              <a:t> </a:t>
            </a:r>
            <a:r>
              <a:rPr lang="ru-RU" sz="2646" dirty="0" err="1">
                <a:solidFill>
                  <a:srgbClr val="002060"/>
                </a:solidFill>
              </a:rPr>
              <a:t>клубів</a:t>
            </a:r>
            <a:r>
              <a:rPr lang="ru-RU" sz="2646" dirty="0">
                <a:solidFill>
                  <a:srgbClr val="002060"/>
                </a:solidFill>
              </a:rPr>
              <a:t> в </a:t>
            </a:r>
            <a:r>
              <a:rPr lang="ru-RU" sz="2646" dirty="0" err="1">
                <a:solidFill>
                  <a:srgbClr val="002060"/>
                </a:solidFill>
              </a:rPr>
              <a:t>українських</a:t>
            </a:r>
            <a:r>
              <a:rPr lang="ru-RU" sz="2646">
                <a:solidFill>
                  <a:srgbClr val="002060"/>
                </a:solidFill>
              </a:rPr>
              <a:t> </a:t>
            </a:r>
            <a:r>
              <a:rPr lang="ru-RU" sz="2646" smtClean="0">
                <a:solidFill>
                  <a:srgbClr val="002060"/>
                </a:solidFill>
              </a:rPr>
              <a:t>ЗВО. </a:t>
            </a:r>
            <a:endParaRPr lang="ru-RU" sz="2646" dirty="0">
              <a:solidFill>
                <a:srgbClr val="002060"/>
              </a:solidFill>
            </a:endParaRPr>
          </a:p>
        </p:txBody>
      </p:sp>
      <p:pic>
        <p:nvPicPr>
          <p:cNvPr id="4100" name="Picture 4" descr="ÐÐ° Ð´Ð°Ð½Ð½Ð¾Ð¼ Ð¸Ð·Ð¾Ð±ÑÐ°Ð¶ÐµÐ½Ð¸Ð¸ Ð¼Ð¾Ð¶ÐµÑ Ð½Ð°ÑÐ¾Ð´Ð¸ÑÑÑÑ: 1 ÑÐµÐ»Ð¾Ð²ÐµÐº, ÑÐ¸Ð´Ð¸Ñ Ð¸ ÑÐµÐº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6" y="1263284"/>
            <a:ext cx="9682743" cy="5635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may contain: 3 people, people smiling, people standing">
            <a:extLst>
              <a:ext uri="{FF2B5EF4-FFF2-40B4-BE49-F238E27FC236}">
                <a16:creationId xmlns="" xmlns:a16="http://schemas.microsoft.com/office/drawing/2014/main" id="{A4E6FC35-AA6B-445D-84D8-0A2C7025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8" y="0"/>
            <a:ext cx="5496857" cy="367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764533-9AE1-4708-B608-E260814FA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8" y="155118"/>
            <a:ext cx="2637757" cy="351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Image may contain: 4 people, people smiling, people standing and indoor">
            <a:extLst>
              <a:ext uri="{FF2B5EF4-FFF2-40B4-BE49-F238E27FC236}">
                <a16:creationId xmlns="" xmlns:a16="http://schemas.microsoft.com/office/drawing/2014/main" id="{49114D92-244E-4FA1-9D58-F3710424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75" y="2218560"/>
            <a:ext cx="4360700" cy="290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7;p18"/>
          <p:cNvSpPr txBox="1">
            <a:spLocks/>
          </p:cNvSpPr>
          <p:nvPr/>
        </p:nvSpPr>
        <p:spPr>
          <a:xfrm>
            <a:off x="377795" y="5005256"/>
            <a:ext cx="9763185" cy="885430"/>
          </a:xfrm>
          <a:prstGeom prst="rect">
            <a:avLst/>
          </a:prstGeom>
        </p:spPr>
        <p:txBody>
          <a:bodyPr spcFirstLastPara="1" vert="horz" wrap="square" lIns="100779" tIns="100779" rIns="100779" bIns="10077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3995" indent="0">
              <a:buNone/>
            </a:pPr>
            <a:r>
              <a:rPr lang="uk-UA" sz="2646" dirty="0">
                <a:solidFill>
                  <a:srgbClr val="F18318"/>
                </a:solidFill>
                <a:latin typeface="Oswald-Regular"/>
              </a:rPr>
              <a:t>Головним завданням Клубу </a:t>
            </a:r>
            <a:r>
              <a:rPr lang="uk-UA" sz="2646" dirty="0">
                <a:solidFill>
                  <a:srgbClr val="000000"/>
                </a:solidFill>
                <a:latin typeface="Oswald-Regular"/>
              </a:rPr>
              <a:t>є просвітницька діяльність щодо основ підприємництва, проведення інформаційних компаній, спрямованих на підвищення обізнаності студентів щодо базових понять про </a:t>
            </a:r>
            <a:r>
              <a:rPr lang="uk-UA" sz="2646" dirty="0" err="1">
                <a:solidFill>
                  <a:srgbClr val="000000"/>
                </a:solidFill>
                <a:latin typeface="Oswald-Regular"/>
              </a:rPr>
              <a:t>стартапи</a:t>
            </a:r>
            <a:r>
              <a:rPr lang="uk-UA" sz="2646" dirty="0">
                <a:solidFill>
                  <a:srgbClr val="000000"/>
                </a:solidFill>
                <a:latin typeface="Oswald-Regular"/>
              </a:rPr>
              <a:t>, про екосистему в Україні і світі, про можливості для здобувачів, які мають ідеї та бажання спробувати себе в підприємництві.</a:t>
            </a:r>
            <a:endParaRPr lang="uk-UA" sz="2646" dirty="0"/>
          </a:p>
        </p:txBody>
      </p:sp>
    </p:spTree>
    <p:extLst>
      <p:ext uri="{BB962C8B-B14F-4D97-AF65-F5344CB8AC3E}">
        <p14:creationId xmlns:p14="http://schemas.microsoft.com/office/powerpoint/2010/main" val="130235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may contain: 2 people, shoes and indoor">
            <a:extLst>
              <a:ext uri="{FF2B5EF4-FFF2-40B4-BE49-F238E27FC236}">
                <a16:creationId xmlns="" xmlns:a16="http://schemas.microsoft.com/office/drawing/2014/main" id="{FB88A453-B5DD-4574-BB7E-DEF3E05A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" b="725"/>
          <a:stretch/>
        </p:blipFill>
        <p:spPr bwMode="auto">
          <a:xfrm>
            <a:off x="5219700" y="858819"/>
            <a:ext cx="4518913" cy="322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may contain: 4 people, people smiling, people standing">
            <a:extLst>
              <a:ext uri="{FF2B5EF4-FFF2-40B4-BE49-F238E27FC236}">
                <a16:creationId xmlns="" xmlns:a16="http://schemas.microsoft.com/office/drawing/2014/main" id="{11A3E243-BBAB-4A4C-878C-3010A280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" y="658774"/>
            <a:ext cx="4655816" cy="31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may contain: 7 people, people smiling, people sitting">
            <a:extLst>
              <a:ext uri="{FF2B5EF4-FFF2-40B4-BE49-F238E27FC236}">
                <a16:creationId xmlns="" xmlns:a16="http://schemas.microsoft.com/office/drawing/2014/main" id="{4B73152A-F0BD-439A-B737-E22AA2DB9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2" r="1258"/>
          <a:stretch/>
        </p:blipFill>
        <p:spPr bwMode="auto">
          <a:xfrm>
            <a:off x="2084648" y="3601074"/>
            <a:ext cx="3135053" cy="206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may contain: 2 people, including Олег Желдак, indoor">
            <a:extLst>
              <a:ext uri="{FF2B5EF4-FFF2-40B4-BE49-F238E27FC236}">
                <a16:creationId xmlns="" xmlns:a16="http://schemas.microsoft.com/office/drawing/2014/main" id="{FCFB7892-6B27-4FFA-81E9-37B860E8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8" y="3013995"/>
            <a:ext cx="3251475" cy="216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275718" y="5933173"/>
            <a:ext cx="7937549" cy="68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646" cap="none" dirty="0">
                <a:solidFill>
                  <a:srgbClr val="000000"/>
                </a:solidFill>
                <a:latin typeface="Oswald-Regular"/>
                <a:ea typeface="+mn-ea"/>
                <a:cs typeface="+mn-cs"/>
              </a:rPr>
              <a:t>Здобувачі вищої освіти долучаються до різноманітних заходів та проводять зустрічі із </a:t>
            </a:r>
            <a:r>
              <a:rPr lang="uk-UA" sz="2646" cap="none" dirty="0" err="1">
                <a:solidFill>
                  <a:srgbClr val="000000"/>
                </a:solidFill>
                <a:latin typeface="Oswald-Regular"/>
                <a:ea typeface="+mn-ea"/>
                <a:cs typeface="+mn-cs"/>
              </a:rPr>
              <a:t>стейкхолдерами</a:t>
            </a:r>
            <a:endParaRPr lang="uk-UA" sz="2646" cap="none" dirty="0">
              <a:solidFill>
                <a:srgbClr val="000000"/>
              </a:solidFill>
              <a:latin typeface="Oswald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14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548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Lora</vt:lpstr>
      <vt:lpstr>Open Sans</vt:lpstr>
      <vt:lpstr>Oswald-Regular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Навчальний курс  “Інноваційне підприємництво та управління стартап проєктами”</vt:lpstr>
      <vt:lpstr>Презентация PowerPoint</vt:lpstr>
      <vt:lpstr>Презентация PowerPoint</vt:lpstr>
      <vt:lpstr>Презентация PowerPoint</vt:lpstr>
      <vt:lpstr>YEP!Club – спільна ініціатива Міністерства освіти і науки України та YEP щодо розвитку підприємницьких клубів в українських ЗВО. </vt:lpstr>
      <vt:lpstr>Презентация PowerPoint</vt:lpstr>
      <vt:lpstr>Презентация PowerPoint</vt:lpstr>
      <vt:lpstr>Презентация PowerPoint</vt:lpstr>
      <vt:lpstr>Командна робота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Пользователь Windows</cp:lastModifiedBy>
  <cp:revision>48</cp:revision>
  <dcterms:created xsi:type="dcterms:W3CDTF">2020-08-27T11:47:34Z</dcterms:created>
  <dcterms:modified xsi:type="dcterms:W3CDTF">2022-12-05T16:55:13Z</dcterms:modified>
</cp:coreProperties>
</file>